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523" r:id="rId5"/>
    <p:sldId id="535" r:id="rId6"/>
    <p:sldId id="551" r:id="rId7"/>
    <p:sldId id="541" r:id="rId8"/>
    <p:sldId id="536" r:id="rId9"/>
    <p:sldId id="543" r:id="rId10"/>
    <p:sldId id="537" r:id="rId11"/>
    <p:sldId id="554" r:id="rId12"/>
    <p:sldId id="545" r:id="rId13"/>
    <p:sldId id="540" r:id="rId14"/>
    <p:sldId id="553" r:id="rId15"/>
    <p:sldId id="549" r:id="rId16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B8F432-5CAB-7D21-E103-E4718F21A1BF}" name="SMART, Janine" initials="SJ" userId="S::Janine.Smart@cheshirewestandchester.gov.uk::e4d55e77-9d28-4634-a515-b340e80b32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S, Laura (PSR)" initials="EL(" lastIdx="1" clrIdx="0">
    <p:extLst>
      <p:ext uri="{19B8F6BF-5375-455C-9EA6-DF929625EA0E}">
        <p15:presenceInfo xmlns:p15="http://schemas.microsoft.com/office/powerpoint/2012/main" userId="S::Laura.Edwards2@cheshirewestandchester.gov.uk::5bcc59e0-9dbc-42e1-b344-c2d08a3a9e60" providerId="AD"/>
      </p:ext>
    </p:extLst>
  </p:cmAuthor>
  <p:cmAuthor id="2" name="CARR, Cheryl" initials="CC" lastIdx="1" clrIdx="1">
    <p:extLst>
      <p:ext uri="{19B8F6BF-5375-455C-9EA6-DF929625EA0E}">
        <p15:presenceInfo xmlns:p15="http://schemas.microsoft.com/office/powerpoint/2012/main" userId="S::Cheryl.Carr@cheshirewestandchester.gov.uk::cbd85a45-f000-4549-ada1-d3525b6f21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E53"/>
    <a:srgbClr val="2E0C47"/>
    <a:srgbClr val="0267B4"/>
    <a:srgbClr val="784798"/>
    <a:srgbClr val="E96745"/>
    <a:srgbClr val="41BBC8"/>
    <a:srgbClr val="E61676"/>
    <a:srgbClr val="522675"/>
    <a:srgbClr val="DE4484"/>
    <a:srgbClr val="399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F2C0D-CD2B-4B45-8301-DB73CCA12B05}" v="37" dt="2023-09-27T16:22:17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1" autoAdjust="0"/>
    <p:restoredTop sz="78145" autoAdjust="0"/>
  </p:normalViewPr>
  <p:slideViewPr>
    <p:cSldViewPr snapToGrid="0" snapToObjects="1">
      <p:cViewPr varScale="1">
        <p:scale>
          <a:sx n="49" d="100"/>
          <a:sy n="49" d="100"/>
        </p:scale>
        <p:origin x="19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0919D818-CB28-4B78-868C-5DB939FC2B38}" type="datetimeFigureOut">
              <a:rPr lang="en-GB" smtClean="0"/>
              <a:t>28/09/2023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CAA1E37-AA44-4C17-837B-BDBC3A430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96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23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200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04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40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86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54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18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73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73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486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53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1E37-AA44-4C17-837B-BDBC3A430D1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64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0084"/>
            <a:ext cx="7772400" cy="1105908"/>
          </a:xfrm>
        </p:spPr>
        <p:txBody>
          <a:bodyPr/>
          <a:lstStyle>
            <a:lvl1pPr>
              <a:defRPr b="1">
                <a:solidFill>
                  <a:srgbClr val="4431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382"/>
            <a:ext cx="6400800" cy="704864"/>
          </a:xfrm>
        </p:spPr>
        <p:txBody>
          <a:bodyPr/>
          <a:lstStyle>
            <a:lvl1pPr marL="0" indent="0" algn="ctr">
              <a:buNone/>
              <a:defRPr>
                <a:solidFill>
                  <a:srgbClr val="2C04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532" y="6410624"/>
            <a:ext cx="2311268" cy="447376"/>
          </a:xfrm>
        </p:spPr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0624"/>
            <a:ext cx="2895600" cy="4473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476861" cy="501650"/>
          </a:xfrm>
        </p:spPr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7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4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7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057"/>
            <a:ext cx="4038600" cy="41981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8057"/>
            <a:ext cx="4038600" cy="41981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0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781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805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781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3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2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042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0429"/>
            <a:ext cx="5111750" cy="47057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82479"/>
            <a:ext cx="3008313" cy="35436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9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3373"/>
            <a:ext cx="5486400" cy="3664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8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112" y="785057"/>
            <a:ext cx="7173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5359"/>
            <a:ext cx="8229600" cy="395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43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487F-3E94-624C-AACF-918D367D8E40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3347" y="6356350"/>
            <a:ext cx="270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3495" y="6356350"/>
            <a:ext cx="1768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7228-B4EB-B940-A3C3-872F0956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4431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FA852-56BC-4327-8D62-718DCCA627BF}"/>
              </a:ext>
            </a:extLst>
          </p:cNvPr>
          <p:cNvSpPr txBox="1"/>
          <p:nvPr/>
        </p:nvSpPr>
        <p:spPr>
          <a:xfrm>
            <a:off x="702936" y="1566952"/>
            <a:ext cx="8297845" cy="567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07000"/>
              </a:lnSpc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Cheshire West and Chester Council</a:t>
            </a:r>
          </a:p>
          <a:p>
            <a:pPr lvl="1" algn="ctr">
              <a:lnSpc>
                <a:spcPct val="107000"/>
              </a:lnSpc>
            </a:pP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Inclusion Matters Strategy 2023-27</a:t>
            </a:r>
          </a:p>
          <a:p>
            <a:pPr marL="971550" lvl="1" indent="-51435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Provision Guidance for Schools</a:t>
            </a:r>
          </a:p>
          <a:p>
            <a:pPr marL="971550" lvl="1" indent="-51435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Reduced Timetable Guidance for Schools</a:t>
            </a:r>
          </a:p>
          <a:p>
            <a:pPr marL="971550" lvl="1" indent="-51435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Council Commissioned AP Quality Assurance Processes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07000"/>
              </a:lnSpc>
            </a:pP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3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5672-9661-F393-DE6D-A81AF933C631}"/>
              </a:ext>
            </a:extLst>
          </p:cNvPr>
          <p:cNvSpPr txBox="1"/>
          <p:nvPr/>
        </p:nvSpPr>
        <p:spPr>
          <a:xfrm>
            <a:off x="483798" y="525982"/>
            <a:ext cx="3315610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Council Commissioned AP – 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Development Work in Progress</a:t>
            </a:r>
            <a:endParaRPr lang="en-US" sz="20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FA852-56BC-4327-8D62-718DCCA627BF}"/>
              </a:ext>
            </a:extLst>
          </p:cNvPr>
          <p:cNvSpPr txBox="1"/>
          <p:nvPr/>
        </p:nvSpPr>
        <p:spPr>
          <a:xfrm>
            <a:off x="483799" y="2031101"/>
            <a:ext cx="3556120" cy="372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Averting Exclusions Programme with Social Finance Ltd.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Phase one – data analysis which led to  “Who’s at Risk of Exclusion” report published July 2020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Pilot Phase – delivery partner working in three Secondary schools with students at risk of exclusion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500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809B6-9395-E0D4-2204-0A7126B44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345" y="187107"/>
            <a:ext cx="4100886" cy="59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7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3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5672-9661-F393-DE6D-A81AF933C631}"/>
              </a:ext>
            </a:extLst>
          </p:cNvPr>
          <p:cNvSpPr txBox="1"/>
          <p:nvPr/>
        </p:nvSpPr>
        <p:spPr>
          <a:xfrm>
            <a:off x="483798" y="525982"/>
            <a:ext cx="3212237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Inclusion Development Work in Progress</a:t>
            </a:r>
            <a:endParaRPr lang="en-US" sz="20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FA852-56BC-4327-8D62-718DCCA627BF}"/>
              </a:ext>
            </a:extLst>
          </p:cNvPr>
          <p:cNvSpPr txBox="1"/>
          <p:nvPr/>
        </p:nvSpPr>
        <p:spPr>
          <a:xfrm>
            <a:off x="256962" y="1593520"/>
            <a:ext cx="3900993" cy="4300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Local “Inclusion Dashboard” in development to share high level data with schools about PEX and suspensions data.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FAP processes under consideration with a view to amending the Local Protocol so that some one-off incidents could be referred to FAP rather than being a PEX.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Council Officer representation on a Headteacher led working group around school led Alternative Provision. 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8">
            <a:extLst>
              <a:ext uri="{FF2B5EF4-FFF2-40B4-BE49-F238E27FC236}">
                <a16:creationId xmlns:a16="http://schemas.microsoft.com/office/drawing/2014/main" id="{882EF1AB-8A75-68C0-7779-64664D272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92" y="929984"/>
            <a:ext cx="4547931" cy="44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FA852-56BC-4327-8D62-718DCCA627BF}"/>
              </a:ext>
            </a:extLst>
          </p:cNvPr>
          <p:cNvSpPr txBox="1"/>
          <p:nvPr/>
        </p:nvSpPr>
        <p:spPr>
          <a:xfrm>
            <a:off x="702936" y="1566952"/>
            <a:ext cx="8297845" cy="300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07000"/>
              </a:lnSpc>
            </a:pP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07000"/>
              </a:lnSpc>
            </a:pPr>
            <a:r>
              <a:rPr lang="en-GB" sz="6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questions?</a:t>
            </a:r>
          </a:p>
          <a:p>
            <a:pPr lvl="1" algn="just">
              <a:lnSpc>
                <a:spcPct val="107000"/>
              </a:lnSpc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8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19C251-B129-0348-C807-569CCF2DF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1138"/>
          <a:stretch/>
        </p:blipFill>
        <p:spPr>
          <a:xfrm>
            <a:off x="2911927" y="10"/>
            <a:ext cx="6232072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5FA852-56BC-4327-8D62-718DCCA627BF}"/>
              </a:ext>
            </a:extLst>
          </p:cNvPr>
          <p:cNvSpPr txBox="1"/>
          <p:nvPr/>
        </p:nvSpPr>
        <p:spPr>
          <a:xfrm>
            <a:off x="143218" y="114694"/>
            <a:ext cx="2636888" cy="884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2"/>
                </a:solidFill>
              </a:rPr>
              <a:t>Launched in April 2023.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2"/>
                </a:solidFill>
              </a:rPr>
              <a:t>Includes five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2"/>
                </a:solidFill>
              </a:rPr>
              <a:t>“Inclusion Matters”:-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2"/>
                </a:solidFill>
                <a:cs typeface="Arial" panose="020B0604020202020204" pitchFamily="34" charset="0"/>
              </a:rPr>
              <a:t>Early identification of needs.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2"/>
                </a:solidFill>
                <a:cs typeface="Arial" panose="020B0604020202020204" pitchFamily="34" charset="0"/>
              </a:rPr>
              <a:t>Appropriate, full-time education which meets individual need.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2"/>
                </a:solidFill>
                <a:cs typeface="Arial" panose="020B0604020202020204" pitchFamily="34" charset="0"/>
              </a:rPr>
              <a:t>Improving Educational outcomes for vulnerable groups.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2"/>
                </a:solidFill>
                <a:cs typeface="Arial" panose="020B0604020202020204" pitchFamily="34" charset="0"/>
              </a:rPr>
              <a:t>Workforce development for emotional health and wellbeing.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2"/>
                </a:solidFill>
                <a:cs typeface="Arial" panose="020B0604020202020204" pitchFamily="34" charset="0"/>
              </a:rPr>
              <a:t>Preparation for adulthood. </a:t>
            </a: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bg2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GB" sz="20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004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5672-9661-F393-DE6D-A81AF933C631}"/>
              </a:ext>
            </a:extLst>
          </p:cNvPr>
          <p:cNvSpPr txBox="1"/>
          <p:nvPr/>
        </p:nvSpPr>
        <p:spPr>
          <a:xfrm>
            <a:off x="1071744" y="249257"/>
            <a:ext cx="7439210" cy="442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solidFill>
                  <a:schemeClr val="bg1">
                    <a:alpha val="80000"/>
                  </a:schemeClr>
                </a:solidFill>
              </a:rPr>
              <a:t>Education &amp; Inclusion Structure Chart</a:t>
            </a:r>
            <a:endParaRPr lang="en-US" sz="2100" b="1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EEDB3-0D48-5F44-FBF1-2A5B0DAE4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14" t="25176" r="10490" b="20427"/>
          <a:stretch/>
        </p:blipFill>
        <p:spPr bwMode="auto">
          <a:xfrm>
            <a:off x="351692" y="940919"/>
            <a:ext cx="8553868" cy="5403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546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FA852-56BC-4327-8D62-718DCCA627BF}"/>
              </a:ext>
            </a:extLst>
          </p:cNvPr>
          <p:cNvSpPr txBox="1"/>
          <p:nvPr/>
        </p:nvSpPr>
        <p:spPr>
          <a:xfrm>
            <a:off x="923274" y="1059670"/>
            <a:ext cx="773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5672-9661-F393-DE6D-A81AF933C631}"/>
              </a:ext>
            </a:extLst>
          </p:cNvPr>
          <p:cNvSpPr txBox="1"/>
          <p:nvPr/>
        </p:nvSpPr>
        <p:spPr>
          <a:xfrm>
            <a:off x="103910" y="732717"/>
            <a:ext cx="8896872" cy="508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Alternative Provision Guidance for Schools</a:t>
            </a:r>
          </a:p>
          <a:p>
            <a:pPr lvl="1" algn="just">
              <a:lnSpc>
                <a:spcPct val="107000"/>
              </a:lnSpc>
            </a:pPr>
            <a:endParaRPr lang="en-GB" b="1" dirty="0">
              <a:latin typeface="Arial" panose="020B0604020202020204" pitchFamily="34" charset="0"/>
            </a:endParaRP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Schools reported a lack of in Borough AP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Bids for AP Free Schools were discounted due to financial implications.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2019 it was noted that the Council’s procedure for monitoring students in school commissioned AP could be strengthened.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Developments since then have been:-</a:t>
            </a:r>
          </a:p>
          <a:p>
            <a:pPr marL="12001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Keeping a more detailed “register” of pupils attending school commissioned AP.</a:t>
            </a:r>
          </a:p>
          <a:p>
            <a:pPr marL="12001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Schools asked to complete a return when AP is commissioned and ended. Most do this or send a nil return.</a:t>
            </a:r>
          </a:p>
          <a:p>
            <a:pPr marL="12001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Returns are currently by email but a reporting portal is being developed.</a:t>
            </a:r>
          </a:p>
          <a:p>
            <a:pPr marL="12001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 Guidance for schools was developed and launched in 2022. </a:t>
            </a:r>
          </a:p>
          <a:p>
            <a:pPr marL="12001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Guidance outlines relevant legislation and statutory guidance but also includes CW&amp;C expectations around pupils with EHCPs and CLA. </a:t>
            </a:r>
          </a:p>
          <a:p>
            <a:pPr marL="12001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 Guidance is currently being revised to include a section about when the Council will commission AP - including a CW&amp;C definition of “Other”.</a:t>
            </a:r>
          </a:p>
        </p:txBody>
      </p:sp>
    </p:spTree>
    <p:extLst>
      <p:ext uri="{BB962C8B-B14F-4D97-AF65-F5344CB8AC3E}">
        <p14:creationId xmlns:p14="http://schemas.microsoft.com/office/powerpoint/2010/main" val="262177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FA852-56BC-4327-8D62-718DCCA627BF}"/>
              </a:ext>
            </a:extLst>
          </p:cNvPr>
          <p:cNvSpPr txBox="1"/>
          <p:nvPr/>
        </p:nvSpPr>
        <p:spPr>
          <a:xfrm>
            <a:off x="923274" y="1102049"/>
            <a:ext cx="77381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2019 schools were reminded about the need to report students on reduced timetables to the Council.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 since then have been:-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students on reduced timetables has been collated at the same time as the AP information.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timetable guidance, including templates for risk assessments has been shared with schools.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has been shared with all Children’s Services staff to provide further scrutiny/challenge of reduced timetables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of reference for the reduced timetable Panel have been developed for further scrutiny/challenge of individual cases particularly EHCP and CLA.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5672-9661-F393-DE6D-A81AF933C631}"/>
              </a:ext>
            </a:extLst>
          </p:cNvPr>
          <p:cNvSpPr txBox="1"/>
          <p:nvPr/>
        </p:nvSpPr>
        <p:spPr>
          <a:xfrm>
            <a:off x="103910" y="732717"/>
            <a:ext cx="889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Reduced Timetable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Guidance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Processes</a:t>
            </a:r>
          </a:p>
        </p:txBody>
      </p:sp>
    </p:spTree>
    <p:extLst>
      <p:ext uri="{BB962C8B-B14F-4D97-AF65-F5344CB8AC3E}">
        <p14:creationId xmlns:p14="http://schemas.microsoft.com/office/powerpoint/2010/main" val="53150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A5FEB-E7FD-8BCA-603A-7B4700DA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4" t="21938" r="25073" b="7325"/>
          <a:stretch/>
        </p:blipFill>
        <p:spPr bwMode="auto">
          <a:xfrm>
            <a:off x="726830" y="399909"/>
            <a:ext cx="5868317" cy="608801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E5672-9661-F393-DE6D-A81AF933C631}"/>
              </a:ext>
            </a:extLst>
          </p:cNvPr>
          <p:cNvSpPr txBox="1"/>
          <p:nvPr/>
        </p:nvSpPr>
        <p:spPr>
          <a:xfrm>
            <a:off x="7057292" y="865140"/>
            <a:ext cx="1624563" cy="3296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  <a:effectLst/>
              </a:rPr>
              <a:t>Reduced Timetable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Process flow chart</a:t>
            </a:r>
            <a:endParaRPr lang="en-US" sz="2400" b="1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317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FA852-56BC-4327-8D62-718DCCA627BF}"/>
              </a:ext>
            </a:extLst>
          </p:cNvPr>
          <p:cNvSpPr txBox="1"/>
          <p:nvPr/>
        </p:nvSpPr>
        <p:spPr>
          <a:xfrm>
            <a:off x="621324" y="1059670"/>
            <a:ext cx="804007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Framework and Process developed for Council Commissioned AP for PEX and Medical Needs students.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child has a case manager who monitors progress.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commissioned service completes a monitoring dashboard with key indicators such as attendance, progress to targets,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held in the dashboard is also regularly updated e.g. attendance at exams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Dashboard meetings are held to discuss students progress including readiness to return to school. Assurances provided that:-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are receiving educational entitlement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are improving attendance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 to return to school regularly reviewed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Governors have oversight</a:t>
            </a:r>
          </a:p>
          <a:p>
            <a:endParaRPr lang="en-GB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5672-9661-F393-DE6D-A81AF933C631}"/>
              </a:ext>
            </a:extLst>
          </p:cNvPr>
          <p:cNvSpPr txBox="1"/>
          <p:nvPr/>
        </p:nvSpPr>
        <p:spPr>
          <a:xfrm>
            <a:off x="103910" y="732717"/>
            <a:ext cx="889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Council Commission AP – Quality Assurance Processes (1)</a:t>
            </a:r>
          </a:p>
        </p:txBody>
      </p:sp>
    </p:spTree>
    <p:extLst>
      <p:ext uri="{BB962C8B-B14F-4D97-AF65-F5344CB8AC3E}">
        <p14:creationId xmlns:p14="http://schemas.microsoft.com/office/powerpoint/2010/main" val="343186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EE5672-9661-F393-DE6D-A81AF933C631}"/>
              </a:ext>
            </a:extLst>
          </p:cNvPr>
          <p:cNvSpPr txBox="1"/>
          <p:nvPr/>
        </p:nvSpPr>
        <p:spPr>
          <a:xfrm>
            <a:off x="103910" y="732717"/>
            <a:ext cx="889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Council Commission AP – Quality Assurance Processes (2)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341DF7-60FC-5556-C37E-D060862FE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r="52917" b="-2813"/>
          <a:stretch/>
        </p:blipFill>
        <p:spPr bwMode="auto">
          <a:xfrm>
            <a:off x="30121" y="2121876"/>
            <a:ext cx="9113879" cy="114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0D3A5-62C0-46AE-38EF-9424E11C75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79"/>
          <a:stretch/>
        </p:blipFill>
        <p:spPr>
          <a:xfrm>
            <a:off x="30121" y="3521253"/>
            <a:ext cx="9113879" cy="13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5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FA852-56BC-4327-8D62-718DCCA627BF}"/>
              </a:ext>
            </a:extLst>
          </p:cNvPr>
          <p:cNvSpPr txBox="1"/>
          <p:nvPr/>
        </p:nvSpPr>
        <p:spPr>
          <a:xfrm>
            <a:off x="817766" y="1657547"/>
            <a:ext cx="77381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OFSTED have commented positively on the process during inspections (ILACs &amp; SEND)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process recent developments include:-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KPIs around preparing students for managing within schools behaviour policies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review of data collected</a:t>
            </a:r>
          </a:p>
          <a:p>
            <a:endParaRPr lang="en-GB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5672-9661-F393-DE6D-A81AF933C631}"/>
              </a:ext>
            </a:extLst>
          </p:cNvPr>
          <p:cNvSpPr txBox="1"/>
          <p:nvPr/>
        </p:nvSpPr>
        <p:spPr>
          <a:xfrm>
            <a:off x="103910" y="732717"/>
            <a:ext cx="889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Council Commission AP – Quality Assurance Processes (3)</a:t>
            </a:r>
          </a:p>
        </p:txBody>
      </p:sp>
    </p:spTree>
    <p:extLst>
      <p:ext uri="{BB962C8B-B14F-4D97-AF65-F5344CB8AC3E}">
        <p14:creationId xmlns:p14="http://schemas.microsoft.com/office/powerpoint/2010/main" val="142104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C0437"/>
      </a:dk1>
      <a:lt1>
        <a:sysClr val="window" lastClr="FFFFFF"/>
      </a:lt1>
      <a:dk2>
        <a:srgbClr val="2C0437"/>
      </a:dk2>
      <a:lt2>
        <a:srgbClr val="FEFEFE"/>
      </a:lt2>
      <a:accent1>
        <a:srgbClr val="D9002E"/>
      </a:accent1>
      <a:accent2>
        <a:srgbClr val="E96906"/>
      </a:accent2>
      <a:accent3>
        <a:srgbClr val="C6D109"/>
      </a:accent3>
      <a:accent4>
        <a:srgbClr val="5B107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ec70bc-4bc4-45ec-8543-b4f1fe6a2bf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6030A715A714DAF29EF644AE26E10" ma:contentTypeVersion="8" ma:contentTypeDescription="Create a new document." ma:contentTypeScope="" ma:versionID="81ea39c8bedba462353948150c11d478">
  <xsd:schema xmlns:xsd="http://www.w3.org/2001/XMLSchema" xmlns:xs="http://www.w3.org/2001/XMLSchema" xmlns:p="http://schemas.microsoft.com/office/2006/metadata/properties" xmlns:ns2="1a8fd05e-55fb-40f9-b1d2-0f4dfb773791" xmlns:ns3="47ec70bc-4bc4-45ec-8543-b4f1fe6a2bfb" targetNamespace="http://schemas.microsoft.com/office/2006/metadata/properties" ma:root="true" ma:fieldsID="b208f61f8189922046d5e6c4fbe85524" ns2:_="" ns3:_="">
    <xsd:import namespace="1a8fd05e-55fb-40f9-b1d2-0f4dfb773791"/>
    <xsd:import namespace="47ec70bc-4bc4-45ec-8543-b4f1fe6a2b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fd05e-55fb-40f9-b1d2-0f4dfb773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c70bc-4bc4-45ec-8543-b4f1fe6a2bf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1C180-6748-4FD9-8091-DBD458ED6CC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043d6bf5-bc38-4048-bee4-f9d523e76956"/>
    <ds:schemaRef ds:uri="http://schemas.microsoft.com/office/infopath/2007/PartnerControls"/>
    <ds:schemaRef ds:uri="http://purl.org/dc/elements/1.1/"/>
    <ds:schemaRef ds:uri="47ec70bc-4bc4-45ec-8543-b4f1fe6a2bfb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907B32-660E-4459-B3EE-D08574919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8F9721-4720-4DCF-A4F6-24D6E5D6D1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18244</TotalTime>
  <Words>648</Words>
  <Application>Microsoft Office PowerPoint</Application>
  <PresentationFormat>On-screen Show (4:3)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Cheshire West and Chester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your part corporate ppt template</dc:title>
  <dc:creator>Chris Hughes</dc:creator>
  <cp:lastModifiedBy>Angela Gibbons</cp:lastModifiedBy>
  <cp:revision>240</cp:revision>
  <cp:lastPrinted>2022-04-01T08:07:06Z</cp:lastPrinted>
  <dcterms:created xsi:type="dcterms:W3CDTF">2020-02-12T10:50:38Z</dcterms:created>
  <dcterms:modified xsi:type="dcterms:W3CDTF">2023-09-28T17:52:40Z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Keywords">
    <vt:lpwstr>724;#Communications and media|f5abb869-2753-4d67-9db9-b3b2287e1225</vt:lpwstr>
  </property>
  <property fmtid="{D5CDD505-2E9C-101B-9397-08002B2CF9AE}" pid="3" name="LGCRSClassification">
    <vt:lpwstr/>
  </property>
  <property fmtid="{D5CDD505-2E9C-101B-9397-08002B2CF9AE}" pid="4" name="ContentTypeId">
    <vt:lpwstr>0x01010087B6030A715A714DAF29EF644AE26E10</vt:lpwstr>
  </property>
  <property fmtid="{D5CDD505-2E9C-101B-9397-08002B2CF9AE}" pid="5" name="Order">
    <vt:r8>1949400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